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23"/>
  </p:notesMasterIdLst>
  <p:sldIdLst>
    <p:sldId id="257" r:id="rId2"/>
    <p:sldId id="258" r:id="rId3"/>
    <p:sldId id="274" r:id="rId4"/>
    <p:sldId id="275" r:id="rId5"/>
    <p:sldId id="276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6" r:id="rId14"/>
    <p:sldId id="287" r:id="rId15"/>
    <p:sldId id="288" r:id="rId16"/>
    <p:sldId id="289" r:id="rId17"/>
    <p:sldId id="291" r:id="rId18"/>
    <p:sldId id="285" r:id="rId19"/>
    <p:sldId id="294" r:id="rId20"/>
    <p:sldId id="295" r:id="rId21"/>
    <p:sldId id="2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64" autoAdjust="0"/>
    <p:restoredTop sz="94652" autoAdjust="0"/>
  </p:normalViewPr>
  <p:slideViewPr>
    <p:cSldViewPr snapToGrid="0" showGuides="1">
      <p:cViewPr varScale="1">
        <p:scale>
          <a:sx n="105" d="100"/>
          <a:sy n="105" d="100"/>
        </p:scale>
        <p:origin x="114" y="21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wmf>
</file>

<file path=ppt/media/image24.gif>
</file>

<file path=ppt/media/image25.wmf>
</file>

<file path=ppt/media/image26.gif>
</file>

<file path=ppt/media/image27.wmf>
</file>

<file path=ppt/media/image28.gif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12/10/2019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10/12/2019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4.gif"/><Relationship Id="rId4" Type="http://schemas.openxmlformats.org/officeDocument/2006/relationships/image" Target="../media/image23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6.gif"/><Relationship Id="rId4" Type="http://schemas.openxmlformats.org/officeDocument/2006/relationships/image" Target="../media/image25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8.gif"/><Relationship Id="rId4" Type="http://schemas.openxmlformats.org/officeDocument/2006/relationships/image" Target="../media/image27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020375" y="3444079"/>
            <a:ext cx="8151270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Rental Rates and Employment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38251" y="5306257"/>
            <a:ext cx="25154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Team Members: </a:t>
            </a:r>
          </a:p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Randall, Amber, &amp; Josue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7597647" y="3090446"/>
            <a:ext cx="38242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Scatter Matrix focused on our core metrics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594" y="877372"/>
            <a:ext cx="6339670" cy="586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398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7597647" y="2844225"/>
            <a:ext cx="3824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Jointplot</a:t>
            </a:r>
            <a:r>
              <a:rPr lang="en-US" sz="1600" dirty="0"/>
              <a:t> with regression to provide additional support to our finding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0906" y="1108952"/>
            <a:ext cx="5635465" cy="563546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604876-1120-2F4E-85E3-4DBDACB58591}"/>
              </a:ext>
            </a:extLst>
          </p:cNvPr>
          <p:cNvSpPr/>
          <p:nvPr/>
        </p:nvSpPr>
        <p:spPr>
          <a:xfrm>
            <a:off x="804768" y="739620"/>
            <a:ext cx="50877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RentalRateSqFt</a:t>
            </a:r>
            <a:r>
              <a:rPr lang="en-US" b="1" dirty="0"/>
              <a:t> vs </a:t>
            </a:r>
            <a:r>
              <a:rPr lang="en-US" b="1" dirty="0" err="1"/>
              <a:t>UnemploymentRate</a:t>
            </a:r>
            <a:r>
              <a:rPr lang="en-US" b="1" dirty="0"/>
              <a:t> -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96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7597647" y="2844225"/>
            <a:ext cx="3824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Jointplot</a:t>
            </a:r>
            <a:r>
              <a:rPr lang="en-US" sz="1600" dirty="0"/>
              <a:t> with regression to provide additional support to our finding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0906" y="1108952"/>
            <a:ext cx="5635465" cy="563546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604876-1120-2F4E-85E3-4DBDACB58591}"/>
              </a:ext>
            </a:extLst>
          </p:cNvPr>
          <p:cNvSpPr/>
          <p:nvPr/>
        </p:nvSpPr>
        <p:spPr>
          <a:xfrm>
            <a:off x="1048008" y="739620"/>
            <a:ext cx="46012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RentalRateSqFt</a:t>
            </a:r>
            <a:r>
              <a:rPr lang="en-US" b="1" dirty="0"/>
              <a:t> vs </a:t>
            </a:r>
            <a:r>
              <a:rPr lang="en-US" b="1" dirty="0" err="1"/>
              <a:t>MedianIncome</a:t>
            </a:r>
            <a:r>
              <a:rPr lang="en-US" b="1" dirty="0"/>
              <a:t> -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02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ANOVA Testing of Hypothesis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3" y="1537564"/>
            <a:ext cx="10640874" cy="53204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35C551-A351-3145-9439-3BBFBA5B55AD}"/>
              </a:ext>
            </a:extLst>
          </p:cNvPr>
          <p:cNvSpPr/>
          <p:nvPr/>
        </p:nvSpPr>
        <p:spPr>
          <a:xfrm>
            <a:off x="2595039" y="951952"/>
            <a:ext cx="71381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Null Hypothesis “Unemployment Rates has no correlation to Rental Rates”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280079-6C0F-EC47-8648-4CD13DA3A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860" y="2209365"/>
            <a:ext cx="4747098" cy="167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85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ANOVA Testing of Hypothesis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5564" y="1537564"/>
            <a:ext cx="10640872" cy="532043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35C551-A351-3145-9439-3BBFBA5B55AD}"/>
              </a:ext>
            </a:extLst>
          </p:cNvPr>
          <p:cNvSpPr/>
          <p:nvPr/>
        </p:nvSpPr>
        <p:spPr>
          <a:xfrm>
            <a:off x="2595039" y="951952"/>
            <a:ext cx="6579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Null Hypothesis “Median Income has no correlation to Rental Rates”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C35937-5B87-EC40-B98A-8A1B066AF9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934" y="2209365"/>
            <a:ext cx="4304774" cy="164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65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Questions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3AE240-C8FF-1642-A69B-C81223B99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154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6200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Additional Observations – Affordability Index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23930A1E-CEE1-41BC-8B8B-1F5D6262B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1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07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Unemployment Rates by Year – Violin Plots</a:t>
            </a:r>
          </a:p>
        </p:txBody>
      </p:sp>
      <p:pic>
        <p:nvPicPr>
          <p:cNvPr id="4" name="Picture 3" descr="A picture containing looking, sitting, flying, field&#10;&#10;Description automatically generated">
            <a:extLst>
              <a:ext uri="{FF2B5EF4-FFF2-40B4-BE49-F238E27FC236}">
                <a16:creationId xmlns:a16="http://schemas.microsoft.com/office/drawing/2014/main" id="{0A7BC183-02C3-490F-879E-03A72C2B7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505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Median Income by Year – Violin Plots</a:t>
            </a:r>
          </a:p>
        </p:txBody>
      </p:sp>
      <p:pic>
        <p:nvPicPr>
          <p:cNvPr id="5" name="Picture 4" descr="A picture containing flying, kite, looking, field&#10;&#10;Description automatically generated">
            <a:extLst>
              <a:ext uri="{FF2B5EF4-FFF2-40B4-BE49-F238E27FC236}">
                <a16:creationId xmlns:a16="http://schemas.microsoft.com/office/drawing/2014/main" id="{094CFD54-35D3-44AB-A3E3-1E8D4E103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751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Interactive </a:t>
            </a:r>
            <a:r>
              <a:rPr lang="en-US" sz="3600" dirty="0" err="1"/>
              <a:t>Layerd</a:t>
            </a:r>
            <a:r>
              <a:rPr lang="en-US" sz="3600" dirty="0"/>
              <a:t> Maps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0497344-908A-4112-91D1-392ECA50F8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6460395"/>
              </p:ext>
            </p:extLst>
          </p:nvPr>
        </p:nvGraphicFramePr>
        <p:xfrm>
          <a:off x="134684" y="171729"/>
          <a:ext cx="1631950" cy="5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Packager Shell Object" showAsIcon="1" r:id="rId3" imgW="1631880" imgH="547920" progId="Package">
                  <p:embed/>
                </p:oleObj>
              </mc:Choice>
              <mc:Fallback>
                <p:oleObj name="Packager Shell Object" showAsIcon="1" r:id="rId3" imgW="1631880" imgH="5479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684" y="171729"/>
                        <a:ext cx="1631950" cy="54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F83935ED-4B1F-46FA-9E72-2FA6C971C9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07" y="719417"/>
            <a:ext cx="11825593" cy="613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302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547738" y="175364"/>
            <a:ext cx="509652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b="1" dirty="0"/>
              <a:t>Analysis of Housing Rental Market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05617C-0EB2-674E-875C-7021769BF7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08" y="1786512"/>
            <a:ext cx="5138143" cy="34163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65339A-133E-244D-A319-6C8ECC939A24}"/>
              </a:ext>
            </a:extLst>
          </p:cNvPr>
          <p:cNvSpPr txBox="1"/>
          <p:nvPr/>
        </p:nvSpPr>
        <p:spPr>
          <a:xfrm>
            <a:off x="7203375" y="2063510"/>
            <a:ext cx="39494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Question To Answer: 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Is there any correlation with rental rate costs with unemployment rate and/or median household income?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What other factors might impact the Rental Market?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Interactive </a:t>
            </a:r>
            <a:r>
              <a:rPr lang="en-US" sz="3600" dirty="0" err="1"/>
              <a:t>Layerd</a:t>
            </a:r>
            <a:r>
              <a:rPr lang="en-US" sz="3600" dirty="0"/>
              <a:t> Maps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7C0D53F-053B-46B8-A9D8-D4325C0D27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617239"/>
              </p:ext>
            </p:extLst>
          </p:nvPr>
        </p:nvGraphicFramePr>
        <p:xfrm>
          <a:off x="0" y="173641"/>
          <a:ext cx="2006600" cy="5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Packager Shell Object" showAsIcon="1" r:id="rId3" imgW="2007000" imgH="547920" progId="Package">
                  <p:embed/>
                </p:oleObj>
              </mc:Choice>
              <mc:Fallback>
                <p:oleObj name="Packager Shell Object" showAsIcon="1" r:id="rId3" imgW="2007000" imgH="547920" progId="Package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F7C0D53F-053B-46B8-A9D8-D4325C0D27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73641"/>
                        <a:ext cx="2006600" cy="54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F8138885-4C5C-4A19-92D9-649437CAAA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90" y="721329"/>
            <a:ext cx="11821910" cy="613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209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86FBC-3A1C-44EA-9BF7-E0AFF15A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491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Interactive </a:t>
            </a:r>
            <a:r>
              <a:rPr lang="en-US" sz="3600" dirty="0" err="1"/>
              <a:t>Layerd</a:t>
            </a:r>
            <a:r>
              <a:rPr lang="en-US" sz="3600" dirty="0"/>
              <a:t> Maps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7EC22C-0CA5-4BC0-B103-264A1ABF0B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2217164"/>
              </p:ext>
            </p:extLst>
          </p:nvPr>
        </p:nvGraphicFramePr>
        <p:xfrm>
          <a:off x="127532" y="176096"/>
          <a:ext cx="1428750" cy="5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Packager Shell Object" showAsIcon="1" r:id="rId3" imgW="1429200" imgH="547920" progId="Package">
                  <p:embed/>
                </p:oleObj>
              </mc:Choice>
              <mc:Fallback>
                <p:oleObj name="Packager Shell Object" showAsIcon="1" r:id="rId3" imgW="1429200" imgH="5479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532" y="176096"/>
                        <a:ext cx="1428750" cy="547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5D1CA683-507D-4CF1-A033-0ADE3F57D0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" y="719081"/>
            <a:ext cx="11826240" cy="613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81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1ED4D-D951-2F4E-BF05-2A2BFAF06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37165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The Data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57D7A2-3300-F04B-A387-0DFC7D58D6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004" y="1616047"/>
            <a:ext cx="2728274" cy="23899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C39804-9ED1-0B45-B007-F830BFACAE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156" y="4478720"/>
            <a:ext cx="2427439" cy="13755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DFB0F4-D056-B54B-95BB-E6B30F185236}"/>
              </a:ext>
            </a:extLst>
          </p:cNvPr>
          <p:cNvSpPr txBox="1"/>
          <p:nvPr/>
        </p:nvSpPr>
        <p:spPr>
          <a:xfrm>
            <a:off x="4647156" y="2046321"/>
            <a:ext cx="52859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U.S. Bureau Of Labor Statistics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3 Datasets selected for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2 Datasets used for final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1F7E30-637D-2B48-A6DC-AEECD32C4051}"/>
              </a:ext>
            </a:extLst>
          </p:cNvPr>
          <p:cNvSpPr txBox="1"/>
          <p:nvPr/>
        </p:nvSpPr>
        <p:spPr>
          <a:xfrm>
            <a:off x="7383049" y="4150833"/>
            <a:ext cx="39707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Zillow.com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56 Datasets were initially curated from Zillow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14 Datasets selected for inclusion in the data exploration phase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8 Datasets were used for final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72F913-EE4B-BD4B-8E8F-E6098011D352}"/>
              </a:ext>
            </a:extLst>
          </p:cNvPr>
          <p:cNvSpPr txBox="1"/>
          <p:nvPr/>
        </p:nvSpPr>
        <p:spPr>
          <a:xfrm>
            <a:off x="613775" y="5274217"/>
            <a:ext cx="31816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 explored the BLS API and pulled some data. However, the API was going to require more custom development that the time was allotted.</a:t>
            </a:r>
          </a:p>
        </p:txBody>
      </p:sp>
    </p:spTree>
    <p:extLst>
      <p:ext uri="{BB962C8B-B14F-4D97-AF65-F5344CB8AC3E}">
        <p14:creationId xmlns:p14="http://schemas.microsoft.com/office/powerpoint/2010/main" val="380780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DB87C-0434-2149-AB7D-8644A4509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71"/>
            <a:ext cx="10515600" cy="837374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Data Exploration (Journey)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0C1295-FA38-A143-B201-4FA91B644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007" y="1916157"/>
            <a:ext cx="5118100" cy="3784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68FC16-85B5-F04E-AC22-C9B5F45AB11A}"/>
              </a:ext>
            </a:extLst>
          </p:cNvPr>
          <p:cNvSpPr txBox="1"/>
          <p:nvPr/>
        </p:nvSpPr>
        <p:spPr>
          <a:xfrm>
            <a:off x="449893" y="1691561"/>
            <a:ext cx="591228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Jupyter</a:t>
            </a:r>
            <a:r>
              <a:rPr lang="en-US" dirty="0"/>
              <a:t> Notebook was utilized to perform all of the data exploration.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data was imported into pandas </a:t>
            </a:r>
            <a:r>
              <a:rPr lang="en-US" dirty="0" err="1"/>
              <a:t>dataframes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several visualizations in the initial process to get a feel of the data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 was from 2013 – 2018 at the City level. Except Unemployment and Median Income was at the State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made the decision to aggregate everything to a common dataset by Year, Month and Quarter for the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Additional data was retained at city level and outside the year range for further opportunities</a:t>
            </a:r>
          </a:p>
        </p:txBody>
      </p:sp>
    </p:spTree>
    <p:extLst>
      <p:ext uri="{BB962C8B-B14F-4D97-AF65-F5344CB8AC3E}">
        <p14:creationId xmlns:p14="http://schemas.microsoft.com/office/powerpoint/2010/main" val="1070068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E39912-3E9B-0B46-8082-15419F2C7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209" y="1279207"/>
            <a:ext cx="2874840" cy="19957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974246" y="2951745"/>
            <a:ext cx="7090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data was curated into a single </a:t>
            </a:r>
            <a:r>
              <a:rPr lang="en-US" dirty="0" err="1"/>
              <a:t>dataframe</a:t>
            </a:r>
            <a:r>
              <a:rPr lang="en-US" dirty="0"/>
              <a:t>, then we were able to apply multiple visualization.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A1E5DB-1A70-DC44-AEE3-A6EE1DEC98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246" y="3847689"/>
            <a:ext cx="9018740" cy="264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27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2550612" y="916462"/>
            <a:ext cx="7090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Started with the core questions by plotting </a:t>
            </a:r>
            <a:r>
              <a:rPr lang="en-US" sz="1600" dirty="0" err="1"/>
              <a:t>RentalRateSqFt</a:t>
            </a:r>
            <a:r>
              <a:rPr lang="en-US" sz="1600" dirty="0"/>
              <a:t> as our primary metric against Unemployment and Median Income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9698"/>
            <a:ext cx="10072080" cy="51883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E07299-6097-544E-BFFC-088D980B5A90}"/>
              </a:ext>
            </a:extLst>
          </p:cNvPr>
          <p:cNvSpPr/>
          <p:nvPr/>
        </p:nvSpPr>
        <p:spPr>
          <a:xfrm>
            <a:off x="3075247" y="1901615"/>
            <a:ext cx="39215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Rental Rates vs Unemployment by Year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F55DEC-18DB-F34E-81E3-D3CA171B3F37}"/>
              </a:ext>
            </a:extLst>
          </p:cNvPr>
          <p:cNvSpPr txBox="1"/>
          <p:nvPr/>
        </p:nvSpPr>
        <p:spPr>
          <a:xfrm>
            <a:off x="9265607" y="2270947"/>
            <a:ext cx="2480153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Rental Rates</a:t>
            </a:r>
          </a:p>
          <a:p>
            <a:r>
              <a:rPr lang="en-US" dirty="0"/>
              <a:t>2013 – $1,300</a:t>
            </a:r>
          </a:p>
          <a:p>
            <a:r>
              <a:rPr lang="en-US" dirty="0"/>
              <a:t>2018 – $1,600 </a:t>
            </a:r>
            <a:r>
              <a:rPr lang="en-US" sz="1200" dirty="0"/>
              <a:t>(23% increase)</a:t>
            </a:r>
          </a:p>
          <a:p>
            <a:endParaRPr lang="en-US" dirty="0"/>
          </a:p>
          <a:p>
            <a:r>
              <a:rPr lang="en-US" dirty="0"/>
              <a:t>Unemployment Rate</a:t>
            </a:r>
          </a:p>
          <a:p>
            <a:r>
              <a:rPr lang="en-US" dirty="0"/>
              <a:t>2013 – 6.2%</a:t>
            </a:r>
          </a:p>
          <a:p>
            <a:r>
              <a:rPr lang="en-US" dirty="0"/>
              <a:t>2018 – 3.5% </a:t>
            </a:r>
            <a:r>
              <a:rPr lang="en-US" sz="1200" dirty="0"/>
              <a:t>(77% decrease)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09025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745829"/>
            <a:ext cx="10072080" cy="503604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E07299-6097-544E-BFFC-088D980B5A90}"/>
              </a:ext>
            </a:extLst>
          </p:cNvPr>
          <p:cNvSpPr/>
          <p:nvPr/>
        </p:nvSpPr>
        <p:spPr>
          <a:xfrm>
            <a:off x="3075247" y="1901615"/>
            <a:ext cx="3922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Rental Rates vs Median Income by Year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F55DEC-18DB-F34E-81E3-D3CA171B3F37}"/>
              </a:ext>
            </a:extLst>
          </p:cNvPr>
          <p:cNvSpPr txBox="1"/>
          <p:nvPr/>
        </p:nvSpPr>
        <p:spPr>
          <a:xfrm>
            <a:off x="9265607" y="2270947"/>
            <a:ext cx="2721801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Rental Rates</a:t>
            </a:r>
          </a:p>
          <a:p>
            <a:r>
              <a:rPr lang="en-US" dirty="0"/>
              <a:t>2013 – $1,300</a:t>
            </a:r>
          </a:p>
          <a:p>
            <a:r>
              <a:rPr lang="en-US" dirty="0"/>
              <a:t>2018 – $1,600 </a:t>
            </a:r>
            <a:r>
              <a:rPr lang="en-US" sz="1200" dirty="0"/>
              <a:t>(23% increase)</a:t>
            </a:r>
          </a:p>
          <a:p>
            <a:endParaRPr lang="en-US" dirty="0"/>
          </a:p>
          <a:p>
            <a:r>
              <a:rPr lang="en-US" dirty="0"/>
              <a:t>Median Income</a:t>
            </a:r>
          </a:p>
          <a:p>
            <a:r>
              <a:rPr lang="en-US" dirty="0"/>
              <a:t>2013 – $48,236</a:t>
            </a:r>
          </a:p>
          <a:p>
            <a:r>
              <a:rPr lang="en-US" dirty="0"/>
              <a:t>2018 – $55,962 </a:t>
            </a:r>
            <a:r>
              <a:rPr lang="en-US" sz="1200" dirty="0"/>
              <a:t>(16% increase)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31943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745829"/>
            <a:ext cx="10072080" cy="503604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E07299-6097-544E-BFFC-088D980B5A90}"/>
              </a:ext>
            </a:extLst>
          </p:cNvPr>
          <p:cNvSpPr/>
          <p:nvPr/>
        </p:nvSpPr>
        <p:spPr>
          <a:xfrm>
            <a:off x="3075247" y="1901615"/>
            <a:ext cx="32304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Rental Rates vs All Observations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F55DEC-18DB-F34E-81E3-D3CA171B3F37}"/>
              </a:ext>
            </a:extLst>
          </p:cNvPr>
          <p:cNvSpPr txBox="1"/>
          <p:nvPr/>
        </p:nvSpPr>
        <p:spPr>
          <a:xfrm>
            <a:off x="9380930" y="2274683"/>
            <a:ext cx="272180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Rental Rates</a:t>
            </a:r>
          </a:p>
          <a:p>
            <a:r>
              <a:rPr lang="en-US" sz="1400" dirty="0"/>
              <a:t>2013 – $1,300</a:t>
            </a:r>
          </a:p>
          <a:p>
            <a:r>
              <a:rPr lang="en-US" sz="1400" dirty="0"/>
              <a:t>2018 – $1,600 (23% increase)</a:t>
            </a:r>
          </a:p>
          <a:p>
            <a:endParaRPr lang="en-US" sz="1400" dirty="0"/>
          </a:p>
          <a:p>
            <a:r>
              <a:rPr lang="en-US" sz="1400" dirty="0"/>
              <a:t>Median Income</a:t>
            </a:r>
          </a:p>
          <a:p>
            <a:r>
              <a:rPr lang="en-US" sz="1400" dirty="0"/>
              <a:t>2013 – $48,236</a:t>
            </a:r>
          </a:p>
          <a:p>
            <a:r>
              <a:rPr lang="en-US" sz="1400" dirty="0"/>
              <a:t>2018 – $55,962 (16% increase)</a:t>
            </a:r>
          </a:p>
          <a:p>
            <a:endParaRPr lang="en-US" sz="1400" dirty="0"/>
          </a:p>
          <a:p>
            <a:r>
              <a:rPr lang="en-US" sz="1400" dirty="0"/>
              <a:t>Unemployment Rate</a:t>
            </a:r>
          </a:p>
          <a:p>
            <a:r>
              <a:rPr lang="en-US" sz="1400" dirty="0"/>
              <a:t>2013 – 6.2%</a:t>
            </a:r>
          </a:p>
          <a:p>
            <a:r>
              <a:rPr lang="en-US" sz="1400" dirty="0"/>
              <a:t>2018 – 3.5% (77% decrease)</a:t>
            </a:r>
          </a:p>
          <a:p>
            <a:endParaRPr lang="en-US" sz="1200" dirty="0"/>
          </a:p>
          <a:p>
            <a:r>
              <a:rPr lang="en-US" sz="1400" dirty="0"/>
              <a:t>Mortgage Rates</a:t>
            </a:r>
          </a:p>
          <a:p>
            <a:r>
              <a:rPr lang="en-US" sz="1400" dirty="0"/>
              <a:t>2013 – 3.46%</a:t>
            </a:r>
          </a:p>
          <a:p>
            <a:r>
              <a:rPr lang="en-US" sz="1400" dirty="0"/>
              <a:t>2018 – 4.6%</a:t>
            </a:r>
          </a:p>
          <a:p>
            <a:endParaRPr lang="en-US" sz="1400" dirty="0"/>
          </a:p>
          <a:p>
            <a:r>
              <a:rPr lang="en-US" sz="1400" dirty="0"/>
              <a:t>Sale Prices</a:t>
            </a:r>
          </a:p>
          <a:p>
            <a:r>
              <a:rPr lang="en-US" sz="1400" dirty="0"/>
              <a:t>2013 - $189,500</a:t>
            </a:r>
          </a:p>
          <a:p>
            <a:r>
              <a:rPr lang="en-US" sz="1400" dirty="0"/>
              <a:t>2018 - $248,900 </a:t>
            </a:r>
            <a:r>
              <a:rPr lang="en-US" sz="1200" dirty="0"/>
              <a:t>(31% increase</a:t>
            </a:r>
            <a:r>
              <a:rPr lang="en-US" sz="1400" dirty="0"/>
              <a:t>)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818E31-A8CE-B049-9CD6-DB09B13AA80B}"/>
              </a:ext>
            </a:extLst>
          </p:cNvPr>
          <p:cNvSpPr/>
          <p:nvPr/>
        </p:nvSpPr>
        <p:spPr>
          <a:xfrm>
            <a:off x="3169607" y="89727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Plotted all data together</a:t>
            </a:r>
          </a:p>
        </p:txBody>
      </p:sp>
    </p:spTree>
    <p:extLst>
      <p:ext uri="{BB962C8B-B14F-4D97-AF65-F5344CB8AC3E}">
        <p14:creationId xmlns:p14="http://schemas.microsoft.com/office/powerpoint/2010/main" val="2928052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32AE-3F91-9342-A9B9-898C36963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293" y="0"/>
            <a:ext cx="10515600" cy="64948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Follow The Data (Analysis)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25321C-FBB1-DE4C-ACF7-C082202D3D7F}"/>
              </a:ext>
            </a:extLst>
          </p:cNvPr>
          <p:cNvSpPr txBox="1"/>
          <p:nvPr/>
        </p:nvSpPr>
        <p:spPr>
          <a:xfrm>
            <a:off x="7597647" y="2844225"/>
            <a:ext cx="3824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Scatter Matrix was then plotted across all observations to look for clear signals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A74F72-9B91-A341-AD8D-754864C4A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594" y="763791"/>
            <a:ext cx="6339670" cy="609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735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presentation, from 24Slides</Template>
  <TotalTime>0</TotalTime>
  <Words>499</Words>
  <Application>Microsoft Office PowerPoint</Application>
  <PresentationFormat>Widescreen</PresentationFormat>
  <Paragraphs>100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Century Gothic</vt:lpstr>
      <vt:lpstr>Segoe UI Light</vt:lpstr>
      <vt:lpstr>Office Theme</vt:lpstr>
      <vt:lpstr>Package</vt:lpstr>
      <vt:lpstr>Slide 1</vt:lpstr>
      <vt:lpstr>Slide 2</vt:lpstr>
      <vt:lpstr>The Data</vt:lpstr>
      <vt:lpstr>Data Exploration (Journey)</vt:lpstr>
      <vt:lpstr>Follow The Data (Analysis)</vt:lpstr>
      <vt:lpstr>Follow The Data (Analysis)</vt:lpstr>
      <vt:lpstr>Follow The Data (Analysis)</vt:lpstr>
      <vt:lpstr>Follow The Data (Analysis)</vt:lpstr>
      <vt:lpstr>Follow The Data (Analysis)</vt:lpstr>
      <vt:lpstr>Follow The Data (Analysis)</vt:lpstr>
      <vt:lpstr>Follow The Data (Analysis)</vt:lpstr>
      <vt:lpstr>Follow The Data (Analysis)</vt:lpstr>
      <vt:lpstr>ANOVA Testing of Hypothesis</vt:lpstr>
      <vt:lpstr>ANOVA Testing of Hypothesis</vt:lpstr>
      <vt:lpstr>Questions</vt:lpstr>
      <vt:lpstr>Additional Observations – Affordability Index</vt:lpstr>
      <vt:lpstr>Unemployment Rates by Year – Violin Plots</vt:lpstr>
      <vt:lpstr>Median Income by Year – Violin Plots</vt:lpstr>
      <vt:lpstr>Interactive Layerd Maps</vt:lpstr>
      <vt:lpstr>Interactive Layerd Maps</vt:lpstr>
      <vt:lpstr>Interactive Layerd Maps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2019-10-12T00:41:17Z</dcterms:created>
  <dcterms:modified xsi:type="dcterms:W3CDTF">2019-10-12T07:40:40Z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